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6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1" r:id="rId4"/>
    <p:sldMasterId id="2147483744" r:id="rId5"/>
    <p:sldMasterId id="2147483756" r:id="rId6"/>
    <p:sldMasterId id="2147483775" r:id="rId7"/>
  </p:sldMasterIdLst>
  <p:notesMasterIdLst>
    <p:notesMasterId r:id="rId27"/>
  </p:notesMasterIdLst>
  <p:sldIdLst>
    <p:sldId id="256" r:id="rId8"/>
    <p:sldId id="428" r:id="rId9"/>
    <p:sldId id="432" r:id="rId10"/>
    <p:sldId id="470" r:id="rId11"/>
    <p:sldId id="476" r:id="rId12"/>
    <p:sldId id="430" r:id="rId13"/>
    <p:sldId id="261" r:id="rId14"/>
    <p:sldId id="259" r:id="rId15"/>
    <p:sldId id="478" r:id="rId16"/>
    <p:sldId id="431" r:id="rId17"/>
    <p:sldId id="467" r:id="rId18"/>
    <p:sldId id="469" r:id="rId19"/>
    <p:sldId id="472" r:id="rId20"/>
    <p:sldId id="473" r:id="rId21"/>
    <p:sldId id="475" r:id="rId22"/>
    <p:sldId id="479" r:id="rId23"/>
    <p:sldId id="257" r:id="rId24"/>
    <p:sldId id="481" r:id="rId25"/>
    <p:sldId id="4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180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F10EA-050C-4744-A008-7E2B530DA64B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8F182-8946-4597-9E24-BBA2AC0224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919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Dari</a:t>
            </a:r>
            <a:r>
              <a:rPr lang="en-US" baseline="0" dirty="0"/>
              <a:t> fatwa </a:t>
            </a:r>
            <a:r>
              <a:rPr lang="en-US" baseline="0" dirty="0" err="1"/>
              <a:t>dan</a:t>
            </a:r>
            <a:r>
              <a:rPr lang="en-US" baseline="0" dirty="0"/>
              <a:t> </a:t>
            </a:r>
            <a:r>
              <a:rPr lang="en-US" baseline="0" dirty="0" err="1"/>
              <a:t>ketetapan</a:t>
            </a:r>
            <a:r>
              <a:rPr lang="en-US" baseline="0" dirty="0"/>
              <a:t> halal </a:t>
            </a:r>
            <a:r>
              <a:rPr lang="en-US" baseline="0" dirty="0" err="1"/>
              <a:t>didaftarkan</a:t>
            </a:r>
            <a:r>
              <a:rPr lang="en-US" baseline="0" dirty="0"/>
              <a:t> </a:t>
            </a:r>
            <a:r>
              <a:rPr lang="en-US" baseline="0" dirty="0" err="1"/>
              <a:t>ke</a:t>
            </a:r>
            <a:r>
              <a:rPr lang="en-US" baseline="0" dirty="0"/>
              <a:t> BPJPH </a:t>
            </a:r>
            <a:r>
              <a:rPr lang="en-US" baseline="0" dirty="0" err="1"/>
              <a:t>untuk</a:t>
            </a:r>
            <a:r>
              <a:rPr lang="en-US" baseline="0" dirty="0"/>
              <a:t> </a:t>
            </a:r>
            <a:r>
              <a:rPr lang="en-US" baseline="0" dirty="0" err="1"/>
              <a:t>keluar</a:t>
            </a:r>
            <a:r>
              <a:rPr lang="en-US" baseline="0" dirty="0"/>
              <a:t> SH </a:t>
            </a:r>
          </a:p>
          <a:p>
            <a:r>
              <a:rPr lang="en-US" baseline="0" dirty="0"/>
              <a:t>Di LPH </a:t>
            </a:r>
            <a:r>
              <a:rPr lang="en-US" baseline="0" dirty="0">
                <a:sym typeface="Wingdings" panose="05000000000000000000" pitchFamily="2" charset="2"/>
              </a:rPr>
              <a:t> LPPOM MUI </a:t>
            </a:r>
            <a:r>
              <a:rPr lang="en-US" baseline="0" dirty="0" err="1">
                <a:sym typeface="Wingdings" panose="05000000000000000000" pitchFamily="2" charset="2"/>
              </a:rPr>
              <a:t>ditambahkan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standar</a:t>
            </a:r>
            <a:r>
              <a:rPr lang="en-US" baseline="0" dirty="0">
                <a:sym typeface="Wingdings" panose="05000000000000000000" pitchFamily="2" charset="2"/>
              </a:rPr>
              <a:t> yang </a:t>
            </a:r>
            <a:r>
              <a:rPr lang="en-US" baseline="0" dirty="0" err="1">
                <a:sym typeface="Wingdings" panose="05000000000000000000" pitchFamily="2" charset="2"/>
              </a:rPr>
              <a:t>digunakan</a:t>
            </a:r>
            <a:r>
              <a:rPr lang="en-US" baseline="0" dirty="0">
                <a:sym typeface="Wingdings" panose="05000000000000000000" pitchFamily="2" charset="2"/>
              </a:rPr>
              <a:t> HAS 23000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A6807-1B7C-413A-96D3-ADE4C6E2BA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3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 PP no.</a:t>
            </a:r>
            <a:r>
              <a:rPr lang="en-US" baseline="0" dirty="0"/>
              <a:t> 39/2021 : </a:t>
            </a:r>
            <a:r>
              <a:rPr lang="en-US" baseline="0" dirty="0" err="1"/>
              <a:t>ketentuan</a:t>
            </a:r>
            <a:r>
              <a:rPr lang="en-US" baseline="0" dirty="0"/>
              <a:t> </a:t>
            </a:r>
            <a:r>
              <a:rPr lang="en-US" baseline="0" dirty="0" err="1"/>
              <a:t>ini</a:t>
            </a:r>
            <a:r>
              <a:rPr lang="en-US" baseline="0" dirty="0"/>
              <a:t> </a:t>
            </a:r>
            <a:r>
              <a:rPr lang="en-US" baseline="0" dirty="0" err="1"/>
              <a:t>masih</a:t>
            </a:r>
            <a:r>
              <a:rPr lang="en-US" baseline="0" dirty="0"/>
              <a:t> </a:t>
            </a:r>
            <a:r>
              <a:rPr lang="en-US" baseline="0" dirty="0" err="1"/>
              <a:t>sama</a:t>
            </a:r>
            <a:r>
              <a:rPr lang="en-US" baseline="0" dirty="0"/>
              <a:t> (</a:t>
            </a:r>
            <a:r>
              <a:rPr lang="en-US" baseline="0" dirty="0" err="1"/>
              <a:t>kewajiban</a:t>
            </a:r>
            <a:r>
              <a:rPr lang="en-US" baseline="0" dirty="0"/>
              <a:t> </a:t>
            </a:r>
            <a:r>
              <a:rPr lang="en-US" baseline="0" dirty="0" err="1"/>
              <a:t>sertifikasi</a:t>
            </a:r>
            <a:r>
              <a:rPr lang="en-US" baseline="0" dirty="0"/>
              <a:t> halal </a:t>
            </a:r>
            <a:r>
              <a:rPr lang="en-US" baseline="0" dirty="0" err="1"/>
              <a:t>ada</a:t>
            </a:r>
            <a:r>
              <a:rPr lang="en-US" baseline="0" dirty="0"/>
              <a:t> di </a:t>
            </a:r>
            <a:r>
              <a:rPr lang="en-US" baseline="0" dirty="0" err="1"/>
              <a:t>pasal</a:t>
            </a:r>
            <a:r>
              <a:rPr lang="en-US" baseline="0" dirty="0"/>
              <a:t> 2)</a:t>
            </a:r>
          </a:p>
          <a:p>
            <a:endParaRPr lang="en-US" baseline="0" dirty="0"/>
          </a:p>
          <a:p>
            <a:r>
              <a:rPr lang="en-US" baseline="0" dirty="0"/>
              <a:t>PP </a:t>
            </a:r>
            <a:r>
              <a:rPr lang="en-US" baseline="0" dirty="0" err="1"/>
              <a:t>terkait</a:t>
            </a:r>
            <a:r>
              <a:rPr lang="en-US" baseline="0" dirty="0"/>
              <a:t> </a:t>
            </a:r>
            <a:r>
              <a:rPr lang="en-US" baseline="0" dirty="0" err="1"/>
              <a:t>sertifikasi</a:t>
            </a:r>
            <a:r>
              <a:rPr lang="en-US" baseline="0" dirty="0"/>
              <a:t> UMKM (self declare </a:t>
            </a:r>
            <a:r>
              <a:rPr lang="en-US" baseline="0" dirty="0" err="1"/>
              <a:t>perlu</a:t>
            </a:r>
            <a:r>
              <a:rPr lang="en-US" baseline="0" dirty="0"/>
              <a:t> </a:t>
            </a:r>
            <a:r>
              <a:rPr lang="en-US" baseline="0" dirty="0" err="1"/>
              <a:t>disampaikan</a:t>
            </a:r>
            <a:r>
              <a:rPr lang="en-US" baseline="0" dirty="0"/>
              <a:t> </a:t>
            </a:r>
            <a:r>
              <a:rPr lang="en-US" baseline="0" dirty="0" err="1"/>
              <a:t>kah</a:t>
            </a:r>
            <a:r>
              <a:rPr lang="en-US" baseline="0" dirty="0"/>
              <a:t>?)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A6807-1B7C-413A-96D3-ADE4C6E2BA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37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Update Rev 01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Update PP</a:t>
            </a:r>
            <a:r>
              <a:rPr lang="en-US" baseline="0" dirty="0"/>
              <a:t> 39/2021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A6807-1B7C-413A-96D3-ADE4C6E2BA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74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4500" y="1243013"/>
            <a:ext cx="5969000" cy="3357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Rev</a:t>
            </a:r>
            <a:r>
              <a:rPr lang="en-US" baseline="0" dirty="0"/>
              <a:t> 02 : </a:t>
            </a:r>
            <a:r>
              <a:rPr lang="en-US" baseline="0" dirty="0" err="1"/>
              <a:t>perubahan</a:t>
            </a:r>
            <a:r>
              <a:rPr lang="en-US" baseline="0" dirty="0"/>
              <a:t> per 14 </a:t>
            </a:r>
            <a:r>
              <a:rPr lang="en-US" baseline="0" dirty="0" err="1"/>
              <a:t>Februari</a:t>
            </a:r>
            <a:r>
              <a:rPr lang="en-US" baseline="0" dirty="0"/>
              <a:t> 22 : </a:t>
            </a:r>
            <a:r>
              <a:rPr lang="en-US" dirty="0" err="1"/>
              <a:t>Sertifikat</a:t>
            </a:r>
            <a:r>
              <a:rPr lang="en-US" baseline="0" dirty="0"/>
              <a:t> BPJPH </a:t>
            </a:r>
            <a:r>
              <a:rPr lang="en-US" baseline="0" dirty="0" err="1"/>
              <a:t>dilkeluarkan</a:t>
            </a:r>
            <a:r>
              <a:rPr lang="en-US" baseline="0" dirty="0"/>
              <a:t> </a:t>
            </a:r>
            <a:r>
              <a:rPr lang="en-US" baseline="0" dirty="0" err="1"/>
              <a:t>oleh</a:t>
            </a:r>
            <a:r>
              <a:rPr lang="en-US" baseline="0" dirty="0"/>
              <a:t> BPJPH </a:t>
            </a:r>
            <a:r>
              <a:rPr lang="en-US" baseline="0" dirty="0" err="1"/>
              <a:t>setelah</a:t>
            </a:r>
            <a:r>
              <a:rPr lang="en-US" baseline="0" dirty="0"/>
              <a:t> MUI </a:t>
            </a:r>
            <a:r>
              <a:rPr lang="en-US" baseline="0" dirty="0" err="1"/>
              <a:t>menguplod</a:t>
            </a:r>
            <a:r>
              <a:rPr lang="en-US" baseline="0" dirty="0"/>
              <a:t> </a:t>
            </a:r>
            <a:r>
              <a:rPr lang="en-US" baseline="0" dirty="0" err="1"/>
              <a:t>ketetapan</a:t>
            </a:r>
            <a:r>
              <a:rPr lang="en-US" baseline="0" dirty="0"/>
              <a:t> halal MUI di </a:t>
            </a:r>
            <a:r>
              <a:rPr lang="en-US" baseline="0" dirty="0" err="1"/>
              <a:t>aplikasi</a:t>
            </a:r>
            <a:r>
              <a:rPr lang="en-US" baseline="0" dirty="0"/>
              <a:t> SIHALAL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393A7-7AF9-476F-BC67-725E032039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45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03537-37F6-D47A-99E2-CB9990EF5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820B3-30C1-536E-2A5B-B18D62F90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83B18-00D3-3F76-4AD7-165CC264A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AFA4B-9F0E-DBDE-057C-31D431D5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C8DAC-0741-4035-B21F-17DFB2A9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4943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DD75-37A4-5237-B195-E770ED957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F15D8-8CE3-F756-1E8E-5AD0D4C42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E4302-AB4F-C080-B5E1-0B8ACF5E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C61F5-36BA-69F4-ACE0-43A1A8B09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8EFA9-3480-30FF-CF88-AA5107135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72154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463C1-E776-8BD2-2277-DEFCA50CF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66F0A-05A4-5CD6-5EB0-B57A33BDE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9833D-7133-FB6C-EC40-F285A17FA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C04AE-8DE5-AA29-3C6C-46DE440BC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990E6-15EE-6BA4-90DF-9293FA09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884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B744A-DEEE-9A17-301D-552FD5040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34A6F-3678-F476-2188-291713A756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B2A812-E024-225D-AAEA-E108838FB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6B00E-BBF4-E954-75ED-EBA81226F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AF5F8F-06BF-DE43-5CB4-F1BAB5C61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75013-147F-3760-9928-DAC01999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014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3873-B349-B5DD-B73A-FDC19AF50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57DC4-47A0-26B5-1F64-CAEB3B49E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0E1565-5302-4801-4A01-E88821BEC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3B05C-FC43-E1C7-B2B1-974B571692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9F5FEA-BE78-8464-B0FE-B8E1F5613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38593B-4E17-AF31-B89B-7EACFC89F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BA6B9B-BFD9-B420-AA02-4E19F5C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3830C8-B461-271F-0FAE-F65DE476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41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1296F-98D6-3920-53EA-52520347B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7E4ADB-7222-941B-5FE6-211A507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7AD2F-E1EC-D8B1-5E8D-BF79FDAA6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7BEF8-8F2C-5010-C939-329C0D65F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838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A02C31-89CD-ED22-0000-7672A92E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A2B096-0859-3C66-03B5-6AA2291AB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730B7-F673-C678-864F-CE5AC01B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59561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C0FF7-78B1-D7AC-6551-C0E365CA8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04F79-3025-FDD5-425E-3C9E6378C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4284B-1C2A-02CF-1BF4-179D48269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376E5-5E37-6FCF-6B6B-46DCA85F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2AFED-1786-B4C8-B5E1-60032E4C7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2D30B-B97E-39C7-805E-4B4EC9583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341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C692E-66C4-5BA1-FCB5-1E9DC30C0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94B9F5-AA2B-E35A-35BA-B53488D986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3AEE9-EB70-1F5F-275F-55789804F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7142AA-F5A8-4315-DD62-5E2BC13F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1EF285-84B8-4EE3-E7EC-10E38F213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06FA6-AEA0-4B67-590D-3B7AF4A9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9131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492B9-4D56-B2E0-2EE8-4919C1CA8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4BD7C-10E0-37AC-A5CD-5971B7206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1C4A4-40A0-DE00-5471-DA2D26E64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6EAA1-B221-ADC4-F31F-ECEBB6FD6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07C90-728E-C57B-C014-AA1E12AA5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8824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9633CB-DF7E-41F7-0E8A-3FA11EFC0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B06E98-D0D9-BBF1-D5CF-43386D6D7C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34B8E-625F-F3F3-9EF8-92A531DBC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8972F-8FB9-F370-93FD-A1638E9CF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E952F-0F87-AE9E-3F5F-82E676E6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72500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3257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4400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ID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76446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33538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8406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716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3395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638777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54219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43109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857699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305712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43150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4408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327086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99343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1927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85274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2758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5965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235823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46567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35889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79524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45519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3740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20354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08994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DD75-37A4-5237-B195-E770ED957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F15D8-8CE3-F756-1E8E-5AD0D4C42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E4302-AB4F-C080-B5E1-0B8ACF5E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C61F5-36BA-69F4-ACE0-43A1A8B09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8EFA9-3480-30FF-CF88-AA5107135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975798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30523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43881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57688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04833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31656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12899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89349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131866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186044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28263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32387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084481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41403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93246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92417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79362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735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013949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4158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46086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930064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444576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386714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45485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960255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27603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5080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88768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50637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19307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15136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550640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69659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189321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22645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01860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728291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411412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94989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2775037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39709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531678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33040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33966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DD75-37A4-5237-B195-E770ED957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F15D8-8CE3-F756-1E8E-5AD0D4C42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E4302-AB4F-C080-B5E1-0B8ACF5E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C61F5-36BA-69F4-ACE0-43A1A8B09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8EFA9-3480-30FF-CF88-AA5107135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675321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88275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13101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49308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55154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801202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430200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445051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45023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426746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617855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2862743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517412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8609219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965579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2754742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029053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906240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DD75-37A4-5237-B195-E770ED957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F15D8-8CE3-F756-1E8E-5AD0D4C42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E4302-AB4F-C080-B5E1-0B8ACF5E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C61F5-36BA-69F4-ACE0-43A1A8B09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8EFA9-3480-30FF-CF88-AA5107135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6320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7.jp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image" Target="../media/image7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image" Target="../media/image7.jpg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19" Type="http://schemas.openxmlformats.org/officeDocument/2006/relationships/theme" Target="../theme/theme7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4B381D-62F7-83F9-4C0E-9AF43B62F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214AD-24D6-43B8-6E89-7235EA78B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E2C3D-A0BC-A3BA-8B89-2367AC9019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D5A6B-0622-D9AE-B136-1B6DFD8464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DC3CD-1BF6-A6AD-4B9D-14C0AA4C3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7661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836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1055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819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61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884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845C4F1A-ED31-4777-A96A-86020F453C37}" type="datetimeFigureOut">
              <a:rPr lang="en-ID" smtClean="0"/>
              <a:t>21/11/2023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7BDEE24E-2B2F-4682-9C84-2DD76D0B759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955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22.jpe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microsoft.com/office/2007/relationships/hdphoto" Target="../media/hdphoto5.wdp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8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1C463-711A-5759-AE62-A9E68CF80F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SERTIFIKASI HALAL</a:t>
            </a:r>
            <a:endParaRPr lang="en-ID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39B62-6AC6-6F5E-3F29-9114F1DB9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752752"/>
            <a:ext cx="7891272" cy="70621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LPPOM MUI SULAWESI SELATAN</a:t>
            </a:r>
            <a:endParaRPr lang="en-ID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50631E8-0D09-6742-8391-E0CA5B865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48"/>
          <a:stretch/>
        </p:blipFill>
        <p:spPr bwMode="auto">
          <a:xfrm>
            <a:off x="9316721" y="3083896"/>
            <a:ext cx="2341076" cy="234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66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788754" y="592897"/>
            <a:ext cx="9977967" cy="5867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3" name="Content Placeholder 8"/>
          <p:cNvSpPr txBox="1">
            <a:spLocks/>
          </p:cNvSpPr>
          <p:nvPr/>
        </p:nvSpPr>
        <p:spPr bwMode="auto">
          <a:xfrm>
            <a:off x="2011003" y="2583350"/>
            <a:ext cx="3579284" cy="218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9pPr>
          </a:lstStyle>
          <a:p>
            <a:pPr marL="228594" marR="0" lvl="0" indent="-228594" algn="l" defTabSz="121917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Malgun Gothic" panose="020B0503020000020004" pitchFamily="34" charset="-127"/>
                <a:cs typeface="+mn-cs"/>
              </a:rPr>
              <a:t>Tanaman</a:t>
            </a:r>
          </a:p>
          <a:p>
            <a:pPr marL="228594" marR="0" lvl="0" indent="-228594" algn="l" defTabSz="121917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Malgun Gothic" panose="020B0503020000020004" pitchFamily="34" charset="-127"/>
                <a:cs typeface="+mn-cs"/>
              </a:rPr>
              <a:t>Binatang laut</a:t>
            </a:r>
          </a:p>
          <a:p>
            <a:pPr marL="228594" marR="0" lvl="0" indent="-228594" algn="l" defTabSz="121917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Malgun Gothic" panose="020B0503020000020004" pitchFamily="34" charset="-127"/>
                <a:cs typeface="+mn-cs"/>
              </a:rPr>
              <a:t>Bahan Tambang</a:t>
            </a:r>
          </a:p>
          <a:p>
            <a:pPr marL="228594" marR="0" lvl="0" indent="-228594" algn="l" defTabSz="121917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Malgun Gothic" panose="020B0503020000020004" pitchFamily="34" charset="-127"/>
                <a:cs typeface="+mn-cs"/>
              </a:rPr>
              <a:t>Kimia</a:t>
            </a:r>
          </a:p>
        </p:txBody>
      </p:sp>
      <p:sp>
        <p:nvSpPr>
          <p:cNvPr id="4" name="Oval 3"/>
          <p:cNvSpPr/>
          <p:nvPr/>
        </p:nvSpPr>
        <p:spPr>
          <a:xfrm>
            <a:off x="4905545" y="697671"/>
            <a:ext cx="5943600" cy="565785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howcard Gothic" pitchFamily="82" charset="0"/>
                <a:ea typeface="+mn-ea"/>
                <a:cs typeface="+mn-cs"/>
              </a:rPr>
              <a:t>SYUBHAT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howcard Gothic" pitchFamily="82" charset="0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9931570" y="2691301"/>
            <a:ext cx="1835151" cy="1502833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howcard Gothic" pitchFamily="82" charset="0"/>
                <a:ea typeface="+mn-ea"/>
                <a:cs typeface="+mn-cs"/>
              </a:rPr>
              <a:t>Haram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538054" y="1948350"/>
            <a:ext cx="20849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howcard Gothic" pitchFamily="82" charset="0"/>
                <a:ea typeface="맑은 고딕" panose="020B0503020000020004" pitchFamily="34" charset="-127"/>
                <a:cs typeface="Arial" panose="020B0604020202020204" pitchFamily="34" charset="0"/>
              </a:rPr>
              <a:t>HALAL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5865875" y="4003357"/>
            <a:ext cx="3352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Produk Olahan Teknologi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8131559" y="4003357"/>
            <a:ext cx="2438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Kompleksitas Bahan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04688" y="5506190"/>
            <a:ext cx="4919472" cy="954107"/>
          </a:xfrm>
          <a:prstGeom prst="rect">
            <a:avLst/>
          </a:prstGeom>
          <a:ln/>
          <a:effectLst>
            <a:outerShdw blurRad="40000" dist="23000" dir="5400000" rotWithShape="0">
              <a:schemeClr val="tx2">
                <a:lumMod val="50000"/>
                <a:alpha val="35000"/>
              </a:scheme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Perlu Fatwa Halal melalui Proses Sertifikasi Halal</a:t>
            </a:r>
          </a:p>
        </p:txBody>
      </p:sp>
      <p:sp>
        <p:nvSpPr>
          <p:cNvPr id="10" name="Down Arrow 9"/>
          <p:cNvSpPr/>
          <p:nvPr/>
        </p:nvSpPr>
        <p:spPr>
          <a:xfrm>
            <a:off x="7621524" y="4938923"/>
            <a:ext cx="685800" cy="381000"/>
          </a:xfrm>
          <a:prstGeom prst="downArrow">
            <a:avLst/>
          </a:prstGeom>
          <a:solidFill>
            <a:srgbClr val="009999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5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2820" y="239390"/>
            <a:ext cx="4215384" cy="10772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LATAR BELAKANG SERTIFIKASI HALAL</a:t>
            </a:r>
          </a:p>
        </p:txBody>
      </p:sp>
    </p:spTree>
    <p:extLst>
      <p:ext uri="{BB962C8B-B14F-4D97-AF65-F5344CB8AC3E}">
        <p14:creationId xmlns:p14="http://schemas.microsoft.com/office/powerpoint/2010/main" val="499893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animBg="1"/>
      <p:bldP spid="5" grpId="0" animBg="1"/>
      <p:bldP spid="6" grpId="0"/>
      <p:bldP spid="7" grpId="0"/>
      <p:bldP spid="8" grpId="0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04247" y="1638871"/>
            <a:ext cx="1676400" cy="7620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BPJPH</a:t>
            </a:r>
          </a:p>
        </p:txBody>
      </p:sp>
      <p:sp>
        <p:nvSpPr>
          <p:cNvPr id="3" name="Oval 2"/>
          <p:cNvSpPr/>
          <p:nvPr/>
        </p:nvSpPr>
        <p:spPr>
          <a:xfrm>
            <a:off x="4702741" y="1638871"/>
            <a:ext cx="1676400" cy="7620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LPH</a:t>
            </a:r>
            <a:endParaRPr kumimoji="0" lang="id-ID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217340" y="1638871"/>
            <a:ext cx="1676400" cy="7620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MUI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009247" y="1791271"/>
            <a:ext cx="381000" cy="381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6680094" y="1809930"/>
            <a:ext cx="381000" cy="381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9870847" y="1638871"/>
            <a:ext cx="1676400" cy="7620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BPJPH</a:t>
            </a:r>
          </a:p>
        </p:txBody>
      </p:sp>
      <p:sp>
        <p:nvSpPr>
          <p:cNvPr id="8" name="Right Arrow 7"/>
          <p:cNvSpPr/>
          <p:nvPr/>
        </p:nvSpPr>
        <p:spPr>
          <a:xfrm>
            <a:off x="9177354" y="1791271"/>
            <a:ext cx="381000" cy="381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88282" y="280527"/>
            <a:ext cx="9731375" cy="6484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 panose="020E0502030303020204" pitchFamily="34" charset="0"/>
                <a:ea typeface="Segoe UI Emoji" pitchFamily="34" charset="0"/>
                <a:cs typeface="Segoe UI Emoji" pitchFamily="34" charset="0"/>
              </a:rPr>
              <a:t>Proses </a:t>
            </a:r>
            <a:r>
              <a:rPr kumimoji="0" lang="en-US" sz="3200" b="1" i="0" u="none" strike="noStrike" kern="1200" cap="all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 panose="020E0502030303020204" pitchFamily="34" charset="0"/>
                <a:ea typeface="Segoe UI Emoji" pitchFamily="34" charset="0"/>
                <a:cs typeface="Segoe UI Emoji" pitchFamily="34" charset="0"/>
              </a:rPr>
              <a:t>sertifikasi</a:t>
            </a:r>
            <a:r>
              <a:rPr kumimoji="0" lang="en-US" sz="3200" b="1" i="0" u="none" strike="noStrike" kern="1200" cap="all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 panose="020E0502030303020204" pitchFamily="34" charset="0"/>
                <a:ea typeface="Segoe UI Emoji" pitchFamily="34" charset="0"/>
                <a:cs typeface="Segoe UI Emoji" pitchFamily="34" charset="0"/>
              </a:rPr>
              <a:t> halal &amp; PIHAK YANG BERPERAN</a:t>
            </a:r>
            <a:endParaRPr kumimoji="0" lang="id-ID" sz="3200" b="1" i="0" u="none" strike="noStrike" kern="1200" cap="all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ndara" panose="020E0502030303020204" pitchFamily="34" charset="0"/>
              <a:ea typeface="Segoe UI Emoji" pitchFamily="34" charset="0"/>
              <a:cs typeface="Segoe UI Emoj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58171" y="3241697"/>
            <a:ext cx="2752036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Badan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Penyelenggara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Jaminan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Produk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Halal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berperan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dalam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proses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sertifikasi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jaminan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halal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09058" y="4694788"/>
            <a:ext cx="275203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Lembaga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Pemeriksa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Halal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ndara" panose="020E0502030303020204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0594" y="3241697"/>
            <a:ext cx="244602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Majelis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Ulama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Indonesia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berwenang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dalam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penetapan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fatwa halal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ndara" panose="020E0502030303020204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04125" y="4545341"/>
            <a:ext cx="231384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BPJPH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juga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berperan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dalam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Proses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penerbitan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Sertifikat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Halal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ndara" panose="020E0502030303020204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942447" y="2517790"/>
            <a:ext cx="0" cy="6166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540941" y="2517790"/>
            <a:ext cx="7064" cy="19242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055540" y="2528462"/>
            <a:ext cx="0" cy="6166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0653985" y="2517790"/>
            <a:ext cx="7064" cy="19242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C6981EF-CDBA-D5D6-9D5B-6F7B2846158A}"/>
              </a:ext>
            </a:extLst>
          </p:cNvPr>
          <p:cNvSpPr txBox="1"/>
          <p:nvPr/>
        </p:nvSpPr>
        <p:spPr>
          <a:xfrm>
            <a:off x="3711617" y="5926627"/>
            <a:ext cx="367277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LPPOM MUI SULAWESI SELATAN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ndara" panose="020E0502030303020204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62CA2AB-FB68-E49E-DA13-7A880CC52494}"/>
              </a:ext>
            </a:extLst>
          </p:cNvPr>
          <p:cNvCxnSpPr/>
          <p:nvPr/>
        </p:nvCxnSpPr>
        <p:spPr>
          <a:xfrm>
            <a:off x="5548004" y="5128982"/>
            <a:ext cx="0" cy="6166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026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0B2FC-0085-76A0-5E0D-7B389D26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847" y="2351548"/>
            <a:ext cx="9294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Kenapa</a:t>
            </a:r>
            <a:r>
              <a:rPr lang="en-US" dirty="0"/>
              <a:t> Harus </a:t>
            </a:r>
            <a:r>
              <a:rPr lang="en-US" dirty="0" err="1"/>
              <a:t>Sertifikasi</a:t>
            </a:r>
            <a:r>
              <a:rPr lang="en-US" dirty="0"/>
              <a:t> Halal ?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8120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79C497-8B22-08C0-C036-D9664E6AF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6640" y="365125"/>
            <a:ext cx="4196080" cy="5900738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74D0F57-9214-BB07-93CE-E71491975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4750" t="8712" r="23382" b="9332"/>
          <a:stretch/>
        </p:blipFill>
        <p:spPr>
          <a:xfrm>
            <a:off x="6277452" y="2951480"/>
            <a:ext cx="1070604" cy="1691640"/>
          </a:xfrm>
        </p:spPr>
      </p:pic>
    </p:spTree>
    <p:extLst>
      <p:ext uri="{BB962C8B-B14F-4D97-AF65-F5344CB8AC3E}">
        <p14:creationId xmlns:p14="http://schemas.microsoft.com/office/powerpoint/2010/main" val="1384994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879" y="1322846"/>
            <a:ext cx="6512561" cy="197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810000" y="1619924"/>
            <a:ext cx="632968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Semua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Produk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wajib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bersertifikat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hala</a:t>
            </a:r>
            <a:r>
              <a:rPr kumimoji="0" lang="id-ID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l 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(</a:t>
            </a:r>
            <a:r>
              <a:rPr kumimoji="0" lang="id-ID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Pasal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4), </a:t>
            </a:r>
            <a:r>
              <a:rPr kumimoji="0" lang="id-ID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kecuali untuk produk Haram 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(</a:t>
            </a:r>
            <a:r>
              <a:rPr kumimoji="0" lang="id-ID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Pasal </a:t>
            </a:r>
            <a:r>
              <a:rPr kumimoji="0" lang="en-US" altLang="en-US" sz="3600" b="1" i="0" u="none" strike="noStrike" kern="1200" cap="none" spc="0" normalizeH="0" baseline="1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26).</a:t>
            </a:r>
            <a:endParaRPr kumimoji="0" lang="id-ID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3520217"/>
            <a:ext cx="7823200" cy="297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46014" y="3872356"/>
            <a:ext cx="700932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1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Produ</a:t>
            </a:r>
            <a:r>
              <a:rPr kumimoji="0" lang="id-ID" altLang="en-US" sz="3600" b="1" i="0" u="none" strike="noStrike" kern="1200" cap="none" spc="0" normalizeH="0" baseline="1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k</a:t>
            </a:r>
            <a:r>
              <a:rPr kumimoji="0" lang="en-US" altLang="en-US" sz="3600" b="1" i="0" u="none" strike="noStrike" kern="1200" cap="none" spc="0" normalizeH="0" baseline="1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: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barang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dan/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atau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jasa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yang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terkait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dengan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makanan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, 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minuman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,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obat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,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kosmetik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,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produk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kimiawi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,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produk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biologi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,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produk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rekayasa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genetik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,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serta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barang</a:t>
            </a: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3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gunaan</a:t>
            </a:r>
            <a:r>
              <a:rPr kumimoji="0" lang="id-ID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.....</a:t>
            </a:r>
            <a:r>
              <a:rPr kumimoji="0" lang="id-ID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(</a:t>
            </a:r>
            <a:r>
              <a:rPr kumimoji="0" lang="id-ID" altLang="en-US" sz="3600" b="1" i="0" u="none" strike="noStrike" kern="1200" cap="none" spc="0" normalizeH="0" baseline="3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Pasal </a:t>
            </a:r>
            <a:r>
              <a:rPr kumimoji="0" lang="id-ID" altLang="en-US" sz="3600" b="1" i="0" u="none" strike="noStrike" kern="1200" cap="none" spc="0" normalizeH="0" baseline="1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1.1</a:t>
            </a:r>
            <a:r>
              <a:rPr kumimoji="0" lang="en-US" altLang="en-US" sz="3600" b="1" i="0" u="none" strike="noStrike" kern="1200" cap="none" spc="0" normalizeH="0" baseline="1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ahoma" panose="020B0604030504040204" pitchFamily="34" charset="0"/>
              </a:rPr>
              <a:t>).</a:t>
            </a:r>
            <a:endParaRPr kumimoji="0" lang="id-ID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2125" y="431980"/>
            <a:ext cx="7900516" cy="584775"/>
          </a:xfrm>
          <a:prstGeom prst="rect">
            <a:avLst/>
          </a:prstGeom>
          <a:solidFill>
            <a:srgbClr val="00B050"/>
          </a:solidFill>
          <a:ln/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UU NO. 33/2014 JAMINAN PRODUK HALAL</a:t>
            </a:r>
          </a:p>
        </p:txBody>
      </p:sp>
      <p:pic>
        <p:nvPicPr>
          <p:cNvPr id="7" name="Picture 19" descr="Legal Compliance - Avax SA 410 (Pty) Lt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391" y="360902"/>
            <a:ext cx="877887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9493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4BDA9-C094-8D46-8038-876B62973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5049301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err="1"/>
              <a:t>Sumber</a:t>
            </a:r>
            <a:r>
              <a:rPr lang="en-US" sz="2800" dirty="0"/>
              <a:t> : https://bpjph.halal.go.id/</a:t>
            </a:r>
            <a:endParaRPr lang="en-ID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9E207D-E3CA-3FDB-777F-B53E2D908C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834" b="648"/>
          <a:stretch/>
        </p:blipFill>
        <p:spPr>
          <a:xfrm>
            <a:off x="1" y="1490346"/>
            <a:ext cx="12192000" cy="354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82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E93FFD-29D4-3BDD-68A9-0EA45F014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660" y="73660"/>
            <a:ext cx="6710680" cy="671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43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208FE-1B11-7FE3-C3BF-DAE2FC736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123967" cy="475976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Jalur LPH </a:t>
            </a:r>
            <a:br>
              <a:rPr lang="en-US" dirty="0"/>
            </a:br>
            <a:r>
              <a:rPr lang="en-US" dirty="0"/>
              <a:t>(Lembaga </a:t>
            </a:r>
            <a:r>
              <a:rPr lang="en-US" dirty="0" err="1"/>
              <a:t>Pemeriksa</a:t>
            </a:r>
            <a:r>
              <a:rPr lang="en-US" dirty="0"/>
              <a:t> Halal)</a:t>
            </a:r>
            <a:br>
              <a:rPr lang="en-US" dirty="0"/>
            </a:br>
            <a:br>
              <a:rPr lang="en-US" dirty="0"/>
            </a:br>
            <a:r>
              <a:rPr lang="en-US" dirty="0"/>
              <a:t>LPPOM MUI SULAWESI SELATAN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01007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49758" y="1141296"/>
            <a:ext cx="9230092" cy="1364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Pasal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49</a:t>
            </a:r>
          </a:p>
          <a:p>
            <a:pPr marL="85725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Pelaku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Usaha yang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mengajukan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permohonan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sertifikasi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halal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wajib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:</a:t>
            </a:r>
          </a:p>
          <a:p>
            <a:pPr marL="85725" marR="0" lvl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c.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Memiliki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Penyelia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Halal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46082" y="384771"/>
            <a:ext cx="9035386" cy="49244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PENYELIA HALAL BERDASARKAN PP RI NO. 39 TAHUN 2021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8" r="27519"/>
          <a:stretch>
            <a:fillRect/>
          </a:stretch>
        </p:blipFill>
        <p:spPr bwMode="auto">
          <a:xfrm>
            <a:off x="1646082" y="1721556"/>
            <a:ext cx="1566862" cy="287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49758" y="2642274"/>
            <a:ext cx="636911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Pasal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53</a:t>
            </a:r>
          </a:p>
          <a:p>
            <a:pPr marL="85725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Penyelia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Halal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harus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memenuhi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persyaratan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: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ndara" pitchFamily="34" charset="0"/>
              <a:ea typeface="+mn-ea"/>
              <a:cs typeface="Arial" pitchFamily="34" charset="0"/>
            </a:endParaRPr>
          </a:p>
          <a:p>
            <a:pPr marL="85725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Tx/>
              <a:buFont typeface="Arial" pitchFamily="34" charset="0"/>
              <a:buAutoNum type="alphaLcPeriod"/>
              <a:tabLst/>
              <a:defRPr/>
            </a:pPr>
            <a:r>
              <a:rPr kumimoji="0" lang="id-ID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Beragama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Islam;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dan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ndara" pitchFamily="34" charset="0"/>
              <a:ea typeface="+mn-ea"/>
              <a:cs typeface="Arial" pitchFamily="34" charset="0"/>
            </a:endParaRPr>
          </a:p>
          <a:p>
            <a:pPr marL="441325" marR="0" lvl="0" indent="-355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itchFamily="34" charset="0"/>
              <a:buAutoNum type="alphaLcPeriod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Memiliki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wawasan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luas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dan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memahami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syariat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tentang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Arial" pitchFamily="34" charset="0"/>
              </a:rPr>
              <a:t>kehalalan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ndara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Snip Diagonal Corner Rectangle 15"/>
          <p:cNvSpPr>
            <a:spLocks noChangeArrowheads="1"/>
          </p:cNvSpPr>
          <p:nvPr/>
        </p:nvSpPr>
        <p:spPr bwMode="auto">
          <a:xfrm>
            <a:off x="7002514" y="4653207"/>
            <a:ext cx="4199949" cy="1558400"/>
          </a:xfrm>
          <a:custGeom>
            <a:avLst/>
            <a:gdLst>
              <a:gd name="T0" fmla="*/ 4953000 w 4953000"/>
              <a:gd name="T1" fmla="*/ 696913 h 1393825"/>
              <a:gd name="T2" fmla="*/ 2476500 w 4953000"/>
              <a:gd name="T3" fmla="*/ 1393825 h 1393825"/>
              <a:gd name="T4" fmla="*/ 0 w 4953000"/>
              <a:gd name="T5" fmla="*/ 696913 h 1393825"/>
              <a:gd name="T6" fmla="*/ 2476500 w 4953000"/>
              <a:gd name="T7" fmla="*/ 0 h 13938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116154 w 4953000"/>
              <a:gd name="T13" fmla="*/ 116154 h 1393825"/>
              <a:gd name="T14" fmla="*/ 4836846 w 4953000"/>
              <a:gd name="T15" fmla="*/ 1277671 h 13938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53000" h="1393825">
                <a:moveTo>
                  <a:pt x="0" y="0"/>
                </a:moveTo>
                <a:lnTo>
                  <a:pt x="4720691" y="0"/>
                </a:lnTo>
                <a:lnTo>
                  <a:pt x="4953000" y="232309"/>
                </a:lnTo>
                <a:lnTo>
                  <a:pt x="4953000" y="1393825"/>
                </a:lnTo>
                <a:lnTo>
                  <a:pt x="232309" y="1393825"/>
                </a:lnTo>
                <a:lnTo>
                  <a:pt x="0" y="1161516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Dibuktikan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dengan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Sertifikat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Pelatihan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dan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/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atau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Sertifikasi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Kompetensi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Penyelia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Halal (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Pasal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53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ayat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2 &amp; 3)</a:t>
            </a:r>
            <a:endParaRPr kumimoji="0" lang="id-ID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7" name="Picture 25" descr="Red arrow .png, Picture #395018 red arrow 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1829">
            <a:off x="6382208" y="4646985"/>
            <a:ext cx="573014" cy="57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3296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2609" t="16909" r="18484" b="31405"/>
          <a:stretch/>
        </p:blipFill>
        <p:spPr>
          <a:xfrm>
            <a:off x="2652325" y="780032"/>
            <a:ext cx="1120609" cy="1127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surat – Laman 2 – FAKULTAS USHULUDDIN ADAB DAN HUMANIOR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374" y="2265310"/>
            <a:ext cx="1100794" cy="110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penyerahan dokumen icon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75" y="2314420"/>
            <a:ext cx="1381125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823" y="4050544"/>
            <a:ext cx="969309" cy="1260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9" name="Right Arrow 8"/>
          <p:cNvSpPr/>
          <p:nvPr/>
        </p:nvSpPr>
        <p:spPr>
          <a:xfrm>
            <a:off x="4084473" y="1189581"/>
            <a:ext cx="329609" cy="426687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940340" y="1186342"/>
            <a:ext cx="329609" cy="426686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ight Arrow 11"/>
          <p:cNvSpPr/>
          <p:nvPr/>
        </p:nvSpPr>
        <p:spPr>
          <a:xfrm rot="10800000">
            <a:off x="7163537" y="4441206"/>
            <a:ext cx="348329" cy="426686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ight Arrow 14"/>
          <p:cNvSpPr/>
          <p:nvPr/>
        </p:nvSpPr>
        <p:spPr>
          <a:xfrm rot="13702291">
            <a:off x="2384542" y="4011820"/>
            <a:ext cx="348329" cy="426687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ight Arrow 15"/>
          <p:cNvSpPr/>
          <p:nvPr/>
        </p:nvSpPr>
        <p:spPr>
          <a:xfrm rot="18464549">
            <a:off x="2151631" y="2101076"/>
            <a:ext cx="348329" cy="426687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7191" y="4426384"/>
            <a:ext cx="926764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Pelaku</a:t>
            </a:r>
            <a:r>
              <a:rPr lang="en-US" sz="1801" b="1" dirty="0">
                <a:latin typeface="Candara" panose="020E0502030303020204" pitchFamily="34" charset="0"/>
              </a:rPr>
              <a:t> Usaha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65269" y="85928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Mengajukan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permohonan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ke</a:t>
            </a:r>
            <a:r>
              <a:rPr lang="en-US" sz="1801" b="1" dirty="0">
                <a:latin typeface="Candara" panose="020E0502030303020204" pitchFamily="34" charset="0"/>
              </a:rPr>
              <a:t> BPJPH via SIHALAL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2625" y="3472731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Mendapatkan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surat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tanda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terima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dokumen</a:t>
            </a:r>
            <a:r>
              <a:rPr lang="en-US" sz="1801" b="1" dirty="0">
                <a:latin typeface="Candara" panose="020E0502030303020204" pitchFamily="34" charset="0"/>
              </a:rPr>
              <a:t> (STTD)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11866" y="5313112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>
                <a:latin typeface="Candara" panose="020E0502030303020204" pitchFamily="34" charset="0"/>
              </a:rPr>
              <a:t>Proses </a:t>
            </a:r>
            <a:r>
              <a:rPr lang="en-US" sz="1801" b="1" dirty="0" err="1">
                <a:latin typeface="Candara" panose="020E0502030303020204" pitchFamily="34" charset="0"/>
              </a:rPr>
              <a:t>pemeriksaan</a:t>
            </a:r>
            <a:r>
              <a:rPr lang="en-US" sz="1801" b="1" dirty="0">
                <a:latin typeface="Candara" panose="020E0502030303020204" pitchFamily="34" charset="0"/>
              </a:rPr>
              <a:t> proses </a:t>
            </a:r>
            <a:r>
              <a:rPr lang="en-US" sz="1801" b="1" dirty="0" err="1">
                <a:latin typeface="Candara" panose="020E0502030303020204" pitchFamily="34" charset="0"/>
              </a:rPr>
              <a:t>produksi</a:t>
            </a:r>
            <a:r>
              <a:rPr lang="en-US" sz="1801" b="1" dirty="0">
                <a:latin typeface="Candara" panose="020E0502030303020204" pitchFamily="34" charset="0"/>
              </a:rPr>
              <a:t> halal di LPH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51871" y="5326541"/>
            <a:ext cx="2427212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Menerima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sertifikat</a:t>
            </a:r>
            <a:endParaRPr lang="en-US" sz="1801" b="1" dirty="0">
              <a:latin typeface="Candara" panose="020E0502030303020204" pitchFamily="34" charset="0"/>
            </a:endParaRPr>
          </a:p>
          <a:p>
            <a:pPr algn="ctr" defTabSz="914447">
              <a:defRPr/>
            </a:pPr>
            <a:r>
              <a:rPr lang="en-US" sz="1801" b="1" dirty="0">
                <a:latin typeface="Candara" panose="020E0502030303020204" pitchFamily="34" charset="0"/>
              </a:rPr>
              <a:t>halal BPJPH</a:t>
            </a:r>
          </a:p>
        </p:txBody>
      </p:sp>
      <p:pic>
        <p:nvPicPr>
          <p:cNvPr id="25" name="Picture 2" descr="Mouse Komputer, Dokumen, Ikon Komputer gambar 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15" r="14907"/>
          <a:stretch/>
        </p:blipFill>
        <p:spPr bwMode="auto">
          <a:xfrm>
            <a:off x="8033758" y="4050544"/>
            <a:ext cx="1090240" cy="1208005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erifikasi png | PNGWi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255" y="789234"/>
            <a:ext cx="2059268" cy="114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189225" y="2169378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Verifikasi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Dokumen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oleh</a:t>
            </a:r>
            <a:r>
              <a:rPr lang="en-US" sz="1801" b="1" dirty="0">
                <a:latin typeface="Candara" panose="020E0502030303020204" pitchFamily="34" charset="0"/>
              </a:rPr>
              <a:t> BPJPH &amp; LPH </a:t>
            </a:r>
          </a:p>
        </p:txBody>
      </p:sp>
      <p:pic>
        <p:nvPicPr>
          <p:cNvPr id="1028" name="Picture 4" descr="Icon Pembayaran 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049" y="950801"/>
            <a:ext cx="1189576" cy="118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7229770" y="200243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Pengeluaran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bukti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bayar</a:t>
            </a:r>
            <a:r>
              <a:rPr lang="en-US" sz="1801" b="1" dirty="0">
                <a:latin typeface="Candara" panose="020E0502030303020204" pitchFamily="34" charset="0"/>
              </a:rPr>
              <a:t> &amp; </a:t>
            </a:r>
            <a:r>
              <a:rPr lang="en-US" sz="1801" b="1" dirty="0" err="1">
                <a:latin typeface="Candara" panose="020E0502030303020204" pitchFamily="34" charset="0"/>
              </a:rPr>
              <a:t>pembayaran</a:t>
            </a:r>
            <a:endParaRPr lang="en-US" sz="1801" b="1" dirty="0">
              <a:latin typeface="Candara" panose="020E0502030303020204" pitchFamily="34" charset="0"/>
            </a:endParaRPr>
          </a:p>
        </p:txBody>
      </p:sp>
      <p:sp>
        <p:nvSpPr>
          <p:cNvPr id="30" name="Right Arrow 29"/>
          <p:cNvSpPr/>
          <p:nvPr/>
        </p:nvSpPr>
        <p:spPr>
          <a:xfrm rot="2578860">
            <a:off x="9483195" y="1990348"/>
            <a:ext cx="329609" cy="426687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Right Arrow 30"/>
          <p:cNvSpPr/>
          <p:nvPr/>
        </p:nvSpPr>
        <p:spPr>
          <a:xfrm rot="8487593">
            <a:off x="9479010" y="4374715"/>
            <a:ext cx="329609" cy="426687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24" descr="Palu sidang png 1 » PNG Image">
            <a:extLst>
              <a:ext uri="{FF2B5EF4-FFF2-40B4-BE49-F238E27FC236}">
                <a16:creationId xmlns:a16="http://schemas.microsoft.com/office/drawing/2014/main" id="{788C5A90-A243-08EB-22AB-FAB27B6E9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777" y="4172603"/>
            <a:ext cx="900114" cy="9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ght Arrow 11">
            <a:extLst>
              <a:ext uri="{FF2B5EF4-FFF2-40B4-BE49-F238E27FC236}">
                <a16:creationId xmlns:a16="http://schemas.microsoft.com/office/drawing/2014/main" id="{89C98C38-971F-C89A-637B-342697B7C201}"/>
              </a:ext>
            </a:extLst>
          </p:cNvPr>
          <p:cNvSpPr/>
          <p:nvPr/>
        </p:nvSpPr>
        <p:spPr>
          <a:xfrm rot="10800000">
            <a:off x="4775594" y="4409317"/>
            <a:ext cx="348329" cy="426686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C96F9C-5501-2BCD-D0C9-B50C9636A349}"/>
              </a:ext>
            </a:extLst>
          </p:cNvPr>
          <p:cNvSpPr txBox="1"/>
          <p:nvPr/>
        </p:nvSpPr>
        <p:spPr>
          <a:xfrm>
            <a:off x="4941226" y="5333078"/>
            <a:ext cx="2427212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Sidang</a:t>
            </a:r>
            <a:r>
              <a:rPr lang="en-US" sz="1801" b="1" dirty="0">
                <a:latin typeface="Candara" panose="020E0502030303020204" pitchFamily="34" charset="0"/>
              </a:rPr>
              <a:t> Fatwa MUI</a:t>
            </a:r>
          </a:p>
        </p:txBody>
      </p:sp>
    </p:spTree>
    <p:extLst>
      <p:ext uri="{BB962C8B-B14F-4D97-AF65-F5344CB8AC3E}">
        <p14:creationId xmlns:p14="http://schemas.microsoft.com/office/powerpoint/2010/main" val="311281501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A6A14-58DC-3191-AA83-2BEC07406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008" y="1903228"/>
            <a:ext cx="4864662" cy="383655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dirty="0"/>
              <a:t>1. NIB RBA (update)</a:t>
            </a:r>
          </a:p>
          <a:p>
            <a:r>
              <a:rPr lang="en-US" dirty="0"/>
              <a:t>2. Manual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Jaminan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Halal </a:t>
            </a:r>
          </a:p>
          <a:p>
            <a:r>
              <a:rPr lang="en-US" dirty="0"/>
              <a:t>3. </a:t>
            </a:r>
            <a:r>
              <a:rPr lang="en-US" dirty="0" err="1"/>
              <a:t>Permohonan</a:t>
            </a:r>
            <a:endParaRPr lang="en-US" dirty="0"/>
          </a:p>
          <a:p>
            <a:r>
              <a:rPr lang="en-US" dirty="0"/>
              <a:t>4. </a:t>
            </a:r>
            <a:r>
              <a:rPr lang="en-US" dirty="0" err="1"/>
              <a:t>Formulir</a:t>
            </a:r>
            <a:r>
              <a:rPr lang="en-US" dirty="0"/>
              <a:t> </a:t>
            </a:r>
            <a:r>
              <a:rPr lang="en-US" dirty="0" err="1"/>
              <a:t>Pendaftaran</a:t>
            </a:r>
            <a:endParaRPr lang="en-US" dirty="0"/>
          </a:p>
          <a:p>
            <a:r>
              <a:rPr lang="en-US" dirty="0"/>
              <a:t>5. Daftar </a:t>
            </a:r>
            <a:r>
              <a:rPr lang="en-US" dirty="0" err="1"/>
              <a:t>bahan</a:t>
            </a:r>
            <a:endParaRPr lang="en-US" dirty="0"/>
          </a:p>
          <a:p>
            <a:r>
              <a:rPr lang="en-US" dirty="0"/>
              <a:t>6. Daftar </a:t>
            </a:r>
            <a:r>
              <a:rPr lang="en-US" dirty="0" err="1"/>
              <a:t>produk</a:t>
            </a:r>
            <a:endParaRPr lang="en-US" dirty="0"/>
          </a:p>
          <a:p>
            <a:r>
              <a:rPr lang="en-US" dirty="0"/>
              <a:t>7. </a:t>
            </a:r>
            <a:r>
              <a:rPr lang="en-US" dirty="0" err="1"/>
              <a:t>Matriks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vs menu</a:t>
            </a:r>
          </a:p>
          <a:p>
            <a:r>
              <a:rPr lang="en-US" dirty="0"/>
              <a:t>8. Proses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produk</a:t>
            </a:r>
            <a:endParaRPr lang="en-US" dirty="0"/>
          </a:p>
          <a:p>
            <a:r>
              <a:rPr lang="en-US" dirty="0"/>
              <a:t>9. KTP</a:t>
            </a:r>
          </a:p>
          <a:p>
            <a:r>
              <a:rPr lang="en-US" dirty="0"/>
              <a:t>10. </a:t>
            </a:r>
            <a:r>
              <a:rPr lang="en-US" dirty="0" err="1"/>
              <a:t>Sertifikat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penyembelih</a:t>
            </a:r>
            <a:r>
              <a:rPr lang="en-US" dirty="0"/>
              <a:t> (RPH)</a:t>
            </a:r>
          </a:p>
          <a:p>
            <a:r>
              <a:rPr lang="en-US" dirty="0"/>
              <a:t>11. </a:t>
            </a:r>
            <a:r>
              <a:rPr lang="en-US" dirty="0" err="1"/>
              <a:t>Sertifikat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Penyelia</a:t>
            </a:r>
            <a:r>
              <a:rPr lang="en-US" dirty="0"/>
              <a:t> Halal (Non UMK)</a:t>
            </a:r>
          </a:p>
          <a:p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A21804-F4F2-6167-D984-7A62AD59C0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09" t="16909" r="18484" b="31405"/>
          <a:stretch/>
        </p:blipFill>
        <p:spPr>
          <a:xfrm>
            <a:off x="2072231" y="2586110"/>
            <a:ext cx="1120609" cy="1127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4C5584-2936-6348-3EC2-E124114E368C}"/>
              </a:ext>
            </a:extLst>
          </p:cNvPr>
          <p:cNvSpPr txBox="1"/>
          <p:nvPr/>
        </p:nvSpPr>
        <p:spPr>
          <a:xfrm>
            <a:off x="1116982" y="1807739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Mengajukan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permohonan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ke</a:t>
            </a:r>
            <a:r>
              <a:rPr lang="en-US" sz="1801" b="1" dirty="0">
                <a:latin typeface="Candara" panose="020E0502030303020204" pitchFamily="34" charset="0"/>
              </a:rPr>
              <a:t> BPJPH via SIHALAL</a:t>
            </a:r>
          </a:p>
        </p:txBody>
      </p:sp>
      <p:pic>
        <p:nvPicPr>
          <p:cNvPr id="6" name="Picture 2" descr="Verifikasi png | PNGWing">
            <a:extLst>
              <a:ext uri="{FF2B5EF4-FFF2-40B4-BE49-F238E27FC236}">
                <a16:creationId xmlns:a16="http://schemas.microsoft.com/office/drawing/2014/main" id="{32B4C17F-1768-51D5-3795-541878FCA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749" y="4683040"/>
            <a:ext cx="2059268" cy="114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AFE483-19ED-12BB-EEC6-AD34C100D9E8}"/>
              </a:ext>
            </a:extLst>
          </p:cNvPr>
          <p:cNvSpPr txBox="1"/>
          <p:nvPr/>
        </p:nvSpPr>
        <p:spPr>
          <a:xfrm>
            <a:off x="1116982" y="4036453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Verifikasi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Dokumen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oleh</a:t>
            </a:r>
            <a:r>
              <a:rPr lang="en-US" sz="1801" b="1" dirty="0">
                <a:latin typeface="Candara" panose="020E0502030303020204" pitchFamily="34" charset="0"/>
              </a:rPr>
              <a:t> BPJPH &amp; LPH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8AA787A-D6F7-2B3D-89CF-0012E1B25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973" y="640220"/>
            <a:ext cx="10058400" cy="844225"/>
          </a:xfrm>
        </p:spPr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ALUR SERTIFIKASI</a:t>
            </a:r>
            <a:endParaRPr lang="en-ID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487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con Pembayaran Png">
            <a:extLst>
              <a:ext uri="{FF2B5EF4-FFF2-40B4-BE49-F238E27FC236}">
                <a16:creationId xmlns:a16="http://schemas.microsoft.com/office/drawing/2014/main" id="{A9A71C37-955B-6E9E-CBE1-1A3700367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150" y="2834212"/>
            <a:ext cx="1189576" cy="118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231CFB-A403-97DF-59F6-361094B4B943}"/>
              </a:ext>
            </a:extLst>
          </p:cNvPr>
          <p:cNvSpPr txBox="1"/>
          <p:nvPr/>
        </p:nvSpPr>
        <p:spPr>
          <a:xfrm>
            <a:off x="1928383" y="1967109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Pengeluaran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bukti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bayar</a:t>
            </a:r>
            <a:r>
              <a:rPr lang="en-US" sz="1801" b="1" dirty="0">
                <a:latin typeface="Candara" panose="020E0502030303020204" pitchFamily="34" charset="0"/>
              </a:rPr>
              <a:t> &amp; </a:t>
            </a:r>
            <a:r>
              <a:rPr lang="en-US" sz="1801" b="1" dirty="0" err="1">
                <a:latin typeface="Candara" panose="020E0502030303020204" pitchFamily="34" charset="0"/>
              </a:rPr>
              <a:t>pembayaran</a:t>
            </a:r>
            <a:endParaRPr lang="en-US" sz="1801" b="1" dirty="0">
              <a:latin typeface="Candara" panose="020E0502030303020204" pitchFamily="34" charset="0"/>
            </a:endParaRPr>
          </a:p>
        </p:txBody>
      </p:sp>
      <p:pic>
        <p:nvPicPr>
          <p:cNvPr id="6" name="Picture 5" descr="surat – Laman 2 – FAKULTAS USHULUDDIN ADAB DAN HUMANIORA">
            <a:extLst>
              <a:ext uri="{FF2B5EF4-FFF2-40B4-BE49-F238E27FC236}">
                <a16:creationId xmlns:a16="http://schemas.microsoft.com/office/drawing/2014/main" id="{F15FA77B-CE17-6D44-F942-244CEA7D0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72" y="2849482"/>
            <a:ext cx="1100794" cy="110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F0641A-EF17-7EDA-BAD7-53557A8CBA65}"/>
              </a:ext>
            </a:extLst>
          </p:cNvPr>
          <p:cNvSpPr txBox="1"/>
          <p:nvPr/>
        </p:nvSpPr>
        <p:spPr>
          <a:xfrm>
            <a:off x="6908914" y="2015782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Mendapatkan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surat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tanda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terima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dokumen</a:t>
            </a:r>
            <a:r>
              <a:rPr lang="en-US" sz="1801" b="1" dirty="0">
                <a:latin typeface="Candara" panose="020E0502030303020204" pitchFamily="34" charset="0"/>
              </a:rPr>
              <a:t> (STTD)</a:t>
            </a:r>
          </a:p>
        </p:txBody>
      </p:sp>
      <p:sp>
        <p:nvSpPr>
          <p:cNvPr id="8" name="Right Arrow 8">
            <a:extLst>
              <a:ext uri="{FF2B5EF4-FFF2-40B4-BE49-F238E27FC236}">
                <a16:creationId xmlns:a16="http://schemas.microsoft.com/office/drawing/2014/main" id="{96239F10-1B7F-994D-8423-9C631F3A07B4}"/>
              </a:ext>
            </a:extLst>
          </p:cNvPr>
          <p:cNvSpPr/>
          <p:nvPr/>
        </p:nvSpPr>
        <p:spPr>
          <a:xfrm>
            <a:off x="5931195" y="3317740"/>
            <a:ext cx="329609" cy="426687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E2111C0-146A-74FE-C7FB-DFC53FFB7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992417"/>
          </a:xfrm>
        </p:spPr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ALUR SERTIFIKASI</a:t>
            </a:r>
            <a:endParaRPr lang="en-ID" dirty="0">
              <a:latin typeface="Algerian" panose="04020705040A02060702" pitchFamily="82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9B68F3E-3F06-DA7E-94A0-DE679570D65E}"/>
              </a:ext>
            </a:extLst>
          </p:cNvPr>
          <p:cNvSpPr txBox="1">
            <a:spLocks/>
          </p:cNvSpPr>
          <p:nvPr/>
        </p:nvSpPr>
        <p:spPr>
          <a:xfrm>
            <a:off x="3315585" y="4317178"/>
            <a:ext cx="5231219" cy="1744595"/>
          </a:xfrm>
          <a:prstGeom prst="rect">
            <a:avLst/>
          </a:prstGeom>
          <a:solidFill>
            <a:srgbClr val="FFFF00"/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Usaha </a:t>
            </a:r>
            <a:r>
              <a:rPr lang="en-US" sz="2800" dirty="0" err="1"/>
              <a:t>mikro</a:t>
            </a:r>
            <a:r>
              <a:rPr lang="en-US" sz="2800" dirty="0"/>
              <a:t> </a:t>
            </a:r>
            <a:r>
              <a:rPr lang="en-US" sz="2800" dirty="0" err="1"/>
              <a:t>kecil</a:t>
            </a:r>
            <a:r>
              <a:rPr lang="en-US" sz="2800" dirty="0"/>
              <a:t> : Rp 650.000</a:t>
            </a:r>
          </a:p>
          <a:p>
            <a:r>
              <a:rPr lang="en-US" sz="2800" dirty="0"/>
              <a:t>Usaha </a:t>
            </a:r>
            <a:r>
              <a:rPr lang="en-US" sz="2800" dirty="0" err="1"/>
              <a:t>menengah</a:t>
            </a:r>
            <a:r>
              <a:rPr lang="en-US" sz="2800" dirty="0"/>
              <a:t> : Rp 5.000.000</a:t>
            </a:r>
          </a:p>
          <a:p>
            <a:r>
              <a:rPr lang="en-US" sz="2800" dirty="0"/>
              <a:t>Usaha </a:t>
            </a:r>
            <a:r>
              <a:rPr lang="en-US" sz="2800" dirty="0" err="1"/>
              <a:t>besar</a:t>
            </a:r>
            <a:r>
              <a:rPr lang="en-US" sz="2800" dirty="0"/>
              <a:t>          : Rp 12.500.000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1474027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301C2-5D04-FD8E-11A7-3FE4BB458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2640" y="1825625"/>
            <a:ext cx="6741160" cy="43513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err="1"/>
              <a:t>Biaya</a:t>
            </a:r>
            <a:r>
              <a:rPr lang="en-US" sz="2400" dirty="0"/>
              <a:t> proses </a:t>
            </a:r>
            <a:r>
              <a:rPr lang="en-US" sz="2400" dirty="0" err="1"/>
              <a:t>pemeriksaan</a:t>
            </a:r>
            <a:endParaRPr lang="en-US" sz="24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err="1"/>
              <a:t>Verifikasi</a:t>
            </a:r>
            <a:r>
              <a:rPr lang="en-US" sz="2400" dirty="0"/>
              <a:t> </a:t>
            </a:r>
            <a:r>
              <a:rPr lang="en-US" sz="2400" dirty="0" err="1"/>
              <a:t>kriteria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Jaminan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Halal (SJPH)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/>
              <a:t>Komitmen</a:t>
            </a:r>
            <a:r>
              <a:rPr lang="en-US" sz="2400" dirty="0"/>
              <a:t> dan </a:t>
            </a:r>
            <a:r>
              <a:rPr lang="en-US" sz="2400" dirty="0" err="1"/>
              <a:t>Tanggung</a:t>
            </a:r>
            <a:r>
              <a:rPr lang="en-US" sz="2400" dirty="0"/>
              <a:t> Jawab (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pelatihan</a:t>
            </a:r>
            <a:r>
              <a:rPr lang="en-US" sz="2400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/>
              <a:t>Bahan</a:t>
            </a:r>
            <a:r>
              <a:rPr lang="en-US" sz="2400" dirty="0"/>
              <a:t> (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matriks</a:t>
            </a:r>
            <a:r>
              <a:rPr lang="en-US" sz="2400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/>
              <a:t>Produk</a:t>
            </a:r>
            <a:r>
              <a:rPr lang="en-US" sz="24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Proses </a:t>
            </a:r>
            <a:r>
              <a:rPr lang="en-US" sz="2400" dirty="0" err="1"/>
              <a:t>Produk</a:t>
            </a:r>
            <a:r>
              <a:rPr lang="en-US" sz="2400" dirty="0"/>
              <a:t> Halal (</a:t>
            </a:r>
            <a:r>
              <a:rPr lang="en-US" sz="2400" dirty="0" err="1"/>
              <a:t>fasilitas</a:t>
            </a:r>
            <a:r>
              <a:rPr lang="en-US" sz="2400" dirty="0"/>
              <a:t>/outlet)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/>
              <a:t>Pemantuan</a:t>
            </a:r>
            <a:r>
              <a:rPr lang="en-US" sz="2400" dirty="0"/>
              <a:t> dan </a:t>
            </a:r>
            <a:r>
              <a:rPr lang="en-US" sz="2400" dirty="0" err="1"/>
              <a:t>Evaluasi</a:t>
            </a:r>
            <a:endParaRPr lang="en-US" sz="2400" dirty="0"/>
          </a:p>
          <a:p>
            <a:endParaRPr lang="en-ID" sz="2400" dirty="0"/>
          </a:p>
        </p:txBody>
      </p:sp>
      <p:pic>
        <p:nvPicPr>
          <p:cNvPr id="4" name="Picture 2" descr="Mouse Komputer, Dokumen, Ikon Komputer gambar png">
            <a:extLst>
              <a:ext uri="{FF2B5EF4-FFF2-40B4-BE49-F238E27FC236}">
                <a16:creationId xmlns:a16="http://schemas.microsoft.com/office/drawing/2014/main" id="{3D0A8066-5B1E-A89E-DAB2-6477837DA0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15" r="14907"/>
          <a:stretch/>
        </p:blipFill>
        <p:spPr bwMode="auto">
          <a:xfrm>
            <a:off x="1927598" y="1927104"/>
            <a:ext cx="1090240" cy="1208005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2795BF-47BA-DB61-4EF7-F54B5A72763E}"/>
              </a:ext>
            </a:extLst>
          </p:cNvPr>
          <p:cNvSpPr txBox="1"/>
          <p:nvPr/>
        </p:nvSpPr>
        <p:spPr>
          <a:xfrm>
            <a:off x="1082603" y="3135109"/>
            <a:ext cx="3031109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>
                <a:latin typeface="Candara" panose="020E0502030303020204" pitchFamily="34" charset="0"/>
              </a:rPr>
              <a:t>Proses </a:t>
            </a:r>
            <a:r>
              <a:rPr lang="en-US" sz="1801" b="1" dirty="0" err="1">
                <a:latin typeface="Candara" panose="020E0502030303020204" pitchFamily="34" charset="0"/>
              </a:rPr>
              <a:t>pemeriksaan</a:t>
            </a:r>
            <a:r>
              <a:rPr lang="en-US" sz="1801" b="1" dirty="0">
                <a:latin typeface="Candara" panose="020E0502030303020204" pitchFamily="34" charset="0"/>
              </a:rPr>
              <a:t> proses </a:t>
            </a:r>
            <a:r>
              <a:rPr lang="en-US" sz="1801" b="1" dirty="0" err="1">
                <a:latin typeface="Candara" panose="020E0502030303020204" pitchFamily="34" charset="0"/>
              </a:rPr>
              <a:t>produksi</a:t>
            </a:r>
            <a:r>
              <a:rPr lang="en-US" sz="1801" b="1" dirty="0">
                <a:latin typeface="Candara" panose="020E0502030303020204" pitchFamily="34" charset="0"/>
              </a:rPr>
              <a:t> halal di LPH</a:t>
            </a:r>
          </a:p>
        </p:txBody>
      </p:sp>
      <p:pic>
        <p:nvPicPr>
          <p:cNvPr id="6" name="Picture 24" descr="Palu sidang png 1 » PNG Image">
            <a:extLst>
              <a:ext uri="{FF2B5EF4-FFF2-40B4-BE49-F238E27FC236}">
                <a16:creationId xmlns:a16="http://schemas.microsoft.com/office/drawing/2014/main" id="{73E57496-77AC-5A27-39D6-3F1F40FB6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61" y="4453284"/>
            <a:ext cx="900114" cy="9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673BCC-B5D5-5911-1B78-BEC89175E059}"/>
              </a:ext>
            </a:extLst>
          </p:cNvPr>
          <p:cNvSpPr txBox="1"/>
          <p:nvPr/>
        </p:nvSpPr>
        <p:spPr>
          <a:xfrm>
            <a:off x="1259112" y="5353398"/>
            <a:ext cx="2427212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Sidang</a:t>
            </a:r>
            <a:r>
              <a:rPr lang="en-US" sz="1801" b="1" dirty="0">
                <a:latin typeface="Candara" panose="020E0502030303020204" pitchFamily="34" charset="0"/>
              </a:rPr>
              <a:t> Fatwa MUI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08A7AB0-3345-ABAD-7597-0E8E0A005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758" y="462500"/>
            <a:ext cx="10058400" cy="992417"/>
          </a:xfrm>
        </p:spPr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ALUR SERTIFIKASI</a:t>
            </a:r>
            <a:endParaRPr lang="en-ID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467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301C2-5D04-FD8E-11A7-3FE4BB458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6403" y="4487831"/>
            <a:ext cx="6659194" cy="144918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MUI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Ketetapan</a:t>
            </a:r>
            <a:r>
              <a:rPr lang="en-US" dirty="0"/>
              <a:t> Halal (KH)</a:t>
            </a:r>
          </a:p>
          <a:p>
            <a:pPr algn="ctr"/>
            <a:r>
              <a:rPr lang="en-US" dirty="0"/>
              <a:t>KH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Sertifikat</a:t>
            </a:r>
            <a:r>
              <a:rPr lang="en-US" dirty="0"/>
              <a:t> Halal (SH)</a:t>
            </a:r>
          </a:p>
          <a:p>
            <a:pPr algn="ctr"/>
            <a:r>
              <a:rPr lang="en-US" dirty="0"/>
              <a:t>SH </a:t>
            </a:r>
            <a:r>
              <a:rPr lang="en-US" dirty="0" err="1"/>
              <a:t>didownload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akun</a:t>
            </a:r>
            <a:r>
              <a:rPr lang="en-US" dirty="0"/>
              <a:t> </a:t>
            </a:r>
            <a:r>
              <a:rPr lang="en-US" dirty="0" err="1"/>
              <a:t>Sihalal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pelaku</a:t>
            </a:r>
            <a:r>
              <a:rPr lang="en-US" dirty="0"/>
              <a:t> </a:t>
            </a:r>
            <a:r>
              <a:rPr lang="en-US" dirty="0" err="1"/>
              <a:t>usaha</a:t>
            </a:r>
            <a:endParaRPr lang="en-ID" dirty="0"/>
          </a:p>
        </p:txBody>
      </p:sp>
      <p:pic>
        <p:nvPicPr>
          <p:cNvPr id="6" name="Picture 24" descr="Palu sidang png 1 » PNG Image">
            <a:extLst>
              <a:ext uri="{FF2B5EF4-FFF2-40B4-BE49-F238E27FC236}">
                <a16:creationId xmlns:a16="http://schemas.microsoft.com/office/drawing/2014/main" id="{73E57496-77AC-5A27-39D6-3F1F40FB6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999" y="2220831"/>
            <a:ext cx="900114" cy="9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673BCC-B5D5-5911-1B78-BEC89175E059}"/>
              </a:ext>
            </a:extLst>
          </p:cNvPr>
          <p:cNvSpPr txBox="1"/>
          <p:nvPr/>
        </p:nvSpPr>
        <p:spPr>
          <a:xfrm>
            <a:off x="2663450" y="3382833"/>
            <a:ext cx="2427212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Sidang</a:t>
            </a:r>
            <a:r>
              <a:rPr lang="en-US" sz="1801" b="1" dirty="0">
                <a:latin typeface="Candara" panose="020E0502030303020204" pitchFamily="34" charset="0"/>
              </a:rPr>
              <a:t> Fatwa MUI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524218-49C7-3199-5BEA-FD042B7282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570" y="1929844"/>
            <a:ext cx="969309" cy="1260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F4B85A-6F56-FC44-F661-C30F5E61CD17}"/>
              </a:ext>
            </a:extLst>
          </p:cNvPr>
          <p:cNvSpPr txBox="1"/>
          <p:nvPr/>
        </p:nvSpPr>
        <p:spPr>
          <a:xfrm>
            <a:off x="6367618" y="3362508"/>
            <a:ext cx="2427212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US" sz="1801" b="1" dirty="0" err="1">
                <a:latin typeface="Candara" panose="020E0502030303020204" pitchFamily="34" charset="0"/>
              </a:rPr>
              <a:t>Menerima</a:t>
            </a:r>
            <a:r>
              <a:rPr lang="en-US" sz="1801" b="1" dirty="0">
                <a:latin typeface="Candara" panose="020E0502030303020204" pitchFamily="34" charset="0"/>
              </a:rPr>
              <a:t> </a:t>
            </a:r>
            <a:r>
              <a:rPr lang="en-US" sz="1801" b="1" dirty="0" err="1">
                <a:latin typeface="Candara" panose="020E0502030303020204" pitchFamily="34" charset="0"/>
              </a:rPr>
              <a:t>sertifikat</a:t>
            </a:r>
            <a:endParaRPr lang="en-US" sz="1801" b="1" dirty="0">
              <a:latin typeface="Candara" panose="020E0502030303020204" pitchFamily="34" charset="0"/>
            </a:endParaRPr>
          </a:p>
          <a:p>
            <a:pPr algn="ctr" defTabSz="914447">
              <a:defRPr/>
            </a:pPr>
            <a:r>
              <a:rPr lang="en-US" sz="1801" b="1" dirty="0">
                <a:latin typeface="Candara" panose="020E0502030303020204" pitchFamily="34" charset="0"/>
              </a:rPr>
              <a:t>halal BPJPH</a:t>
            </a:r>
          </a:p>
        </p:txBody>
      </p:sp>
      <p:sp>
        <p:nvSpPr>
          <p:cNvPr id="10" name="Right Arrow 8">
            <a:extLst>
              <a:ext uri="{FF2B5EF4-FFF2-40B4-BE49-F238E27FC236}">
                <a16:creationId xmlns:a16="http://schemas.microsoft.com/office/drawing/2014/main" id="{6C921D16-42EA-C52E-BE00-06F081A79A58}"/>
              </a:ext>
            </a:extLst>
          </p:cNvPr>
          <p:cNvSpPr/>
          <p:nvPr/>
        </p:nvSpPr>
        <p:spPr>
          <a:xfrm>
            <a:off x="5444146" y="2508178"/>
            <a:ext cx="329609" cy="426687"/>
          </a:xfrm>
          <a:prstGeom prst="rightArrow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7">
              <a:defRPr/>
            </a:pPr>
            <a:endParaRPr lang="en-US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096A15B-4B5C-E55E-1D73-19FB680D8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758" y="462500"/>
            <a:ext cx="10058400" cy="992417"/>
          </a:xfrm>
        </p:spPr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ALUR SERTIFIKASI</a:t>
            </a:r>
            <a:endParaRPr lang="en-ID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585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46948-280C-F702-9744-9D737791C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10103"/>
          </a:xfrm>
        </p:spPr>
        <p:txBody>
          <a:bodyPr/>
          <a:lstStyle/>
          <a:p>
            <a:pPr algn="ctr"/>
            <a:r>
              <a:rPr lang="en-US" b="1" dirty="0">
                <a:latin typeface="Bahnschrift" panose="020B0502040204020203" pitchFamily="34" charset="0"/>
              </a:rPr>
              <a:t>Jalur Self Declare</a:t>
            </a:r>
            <a:br>
              <a:rPr lang="en-US" b="1" dirty="0">
                <a:latin typeface="Bahnschrift" panose="020B0502040204020203" pitchFamily="34" charset="0"/>
              </a:rPr>
            </a:br>
            <a:br>
              <a:rPr lang="en-US" b="1" dirty="0">
                <a:latin typeface="Bahnschrift" panose="020B0502040204020203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Bahnschrift" panose="020B0502040204020203" pitchFamily="34" charset="0"/>
              </a:rPr>
              <a:t>Lembaga</a:t>
            </a:r>
            <a:r>
              <a:rPr lang="en-ID" b="1" i="0" dirty="0" err="1">
                <a:solidFill>
                  <a:srgbClr val="4D5156"/>
                </a:solidFill>
                <a:effectLst/>
                <a:latin typeface="Bahnschrift" panose="020B0502040204020203" pitchFamily="34" charset="0"/>
              </a:rPr>
              <a:t>pendamping</a:t>
            </a:r>
            <a:r>
              <a:rPr lang="en-ID" b="1" i="0" dirty="0">
                <a:solidFill>
                  <a:srgbClr val="4D5156"/>
                </a:solidFill>
                <a:effectLst/>
                <a:latin typeface="Bahnschrift" panose="020B0502040204020203" pitchFamily="34" charset="0"/>
              </a:rPr>
              <a:t> proses </a:t>
            </a:r>
            <a:r>
              <a:rPr lang="en-ID" b="1" i="0" dirty="0" err="1">
                <a:solidFill>
                  <a:srgbClr val="4D5156"/>
                </a:solidFill>
                <a:effectLst/>
                <a:latin typeface="Bahnschrift" panose="020B0502040204020203" pitchFamily="34" charset="0"/>
              </a:rPr>
              <a:t>produk</a:t>
            </a:r>
            <a:r>
              <a:rPr lang="en-ID" b="1" i="0" dirty="0">
                <a:solidFill>
                  <a:srgbClr val="4D5156"/>
                </a:solidFill>
                <a:effectLst/>
                <a:latin typeface="Bahnschrift" panose="020B0502040204020203" pitchFamily="34" charset="0"/>
              </a:rPr>
              <a:t> halal (LP3H)</a:t>
            </a:r>
            <a:endParaRPr lang="en-ID" b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484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68E49C-301A-686B-0657-4611873E1D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17" t="-12" r="11667" b="-12"/>
          <a:stretch/>
        </p:blipFill>
        <p:spPr>
          <a:xfrm>
            <a:off x="1572260" y="32421"/>
            <a:ext cx="9047480" cy="679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75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C0E8D8-92FC-9879-F88A-6CDCE2D60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5080"/>
            <a:ext cx="6852920" cy="685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086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310E-88C3-D7DB-87BD-5D3E65175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340" y="1902752"/>
            <a:ext cx="9141874" cy="2073825"/>
          </a:xfrm>
        </p:spPr>
        <p:txBody>
          <a:bodyPr/>
          <a:lstStyle/>
          <a:p>
            <a:pPr algn="ctr"/>
            <a:r>
              <a:rPr lang="en-US" dirty="0" err="1"/>
              <a:t>Terima</a:t>
            </a:r>
            <a:r>
              <a:rPr lang="en-US" dirty="0"/>
              <a:t> Kasih</a:t>
            </a:r>
            <a:br>
              <a:rPr lang="en-US" dirty="0"/>
            </a:br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Bermanfaat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0207016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6.xml><?xml version="1.0" encoding="utf-8"?>
<a:theme xmlns:a="http://schemas.openxmlformats.org/drawingml/2006/main" name="1_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ppt/theme/theme7.xml><?xml version="1.0" encoding="utf-8"?>
<a:theme xmlns:a="http://schemas.openxmlformats.org/drawingml/2006/main" name="2_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574</Words>
  <Application>Microsoft Office PowerPoint</Application>
  <PresentationFormat>Widescreen</PresentationFormat>
  <Paragraphs>98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19</vt:i4>
      </vt:variant>
    </vt:vector>
  </HeadingPairs>
  <TitlesOfParts>
    <vt:vector size="40" baseType="lpstr">
      <vt:lpstr>Algerian</vt:lpstr>
      <vt:lpstr>Arial</vt:lpstr>
      <vt:lpstr>Arial Rounded MT Bold</vt:lpstr>
      <vt:lpstr>Bahnschrift</vt:lpstr>
      <vt:lpstr>Calibri</vt:lpstr>
      <vt:lpstr>Calibri Light</vt:lpstr>
      <vt:lpstr>Candara</vt:lpstr>
      <vt:lpstr>Impact</vt:lpstr>
      <vt:lpstr>Rockwell</vt:lpstr>
      <vt:lpstr>Rockwell Condensed</vt:lpstr>
      <vt:lpstr>Showcard Gothic</vt:lpstr>
      <vt:lpstr>Trebuchet MS</vt:lpstr>
      <vt:lpstr>Wingdings</vt:lpstr>
      <vt:lpstr>Wingdings 3</vt:lpstr>
      <vt:lpstr>Office Theme</vt:lpstr>
      <vt:lpstr>Wood Type</vt:lpstr>
      <vt:lpstr>Main Event</vt:lpstr>
      <vt:lpstr>Facet</vt:lpstr>
      <vt:lpstr>Retrospect</vt:lpstr>
      <vt:lpstr>1_Main Event</vt:lpstr>
      <vt:lpstr>2_Main Event</vt:lpstr>
      <vt:lpstr>SERTIFIKASI HALAL</vt:lpstr>
      <vt:lpstr>PowerPoint Presentation</vt:lpstr>
      <vt:lpstr>PowerPoint Presentation</vt:lpstr>
      <vt:lpstr>Kenapa Harus Sertifikasi Halal ?</vt:lpstr>
      <vt:lpstr>PowerPoint Presentation</vt:lpstr>
      <vt:lpstr>PowerPoint Presentation</vt:lpstr>
      <vt:lpstr>Sumber : https://bpjph.halal.go.id/</vt:lpstr>
      <vt:lpstr>PowerPoint Presentation</vt:lpstr>
      <vt:lpstr>Jalur LPH  (Lembaga Pemeriksa Halal)  LPPOM MUI SULAWESI SELATAN</vt:lpstr>
      <vt:lpstr>PowerPoint Presentation</vt:lpstr>
      <vt:lpstr>PowerPoint Presentation</vt:lpstr>
      <vt:lpstr>ALUR SERTIFIKASI</vt:lpstr>
      <vt:lpstr>ALUR SERTIFIKASI</vt:lpstr>
      <vt:lpstr>ALUR SERTIFIKASI</vt:lpstr>
      <vt:lpstr>ALUR SERTIFIKASI</vt:lpstr>
      <vt:lpstr>Jalur Self Declare  Lembagapendamping proses produk halal (LP3H)</vt:lpstr>
      <vt:lpstr>PowerPoint Presentation</vt:lpstr>
      <vt:lpstr>PowerPoint Presentation</vt:lpstr>
      <vt:lpstr>Terima Kasih Semoga Bermanfaat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SERTIFIKASI HALAL</dc:title>
  <dc:creator>Achmad Juwaeni</dc:creator>
  <cp:lastModifiedBy>Achmad Juwaeni</cp:lastModifiedBy>
  <cp:revision>5</cp:revision>
  <dcterms:created xsi:type="dcterms:W3CDTF">2023-11-20T15:38:00Z</dcterms:created>
  <dcterms:modified xsi:type="dcterms:W3CDTF">2023-11-21T14:37:42Z</dcterms:modified>
</cp:coreProperties>
</file>